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1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72" r:id="rId15"/>
    <p:sldId id="275" r:id="rId16"/>
    <p:sldId id="277" r:id="rId17"/>
  </p:sldIdLst>
  <p:sldSz cx="18288000" cy="10287000"/>
  <p:notesSz cx="6858000" cy="9144000"/>
  <p:embeddedFontLst>
    <p:embeddedFont>
      <p:font typeface="Agrandir Wide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16561-97F6-4C71-9D5E-D9FD17D3E0AD}" type="datetimeFigureOut">
              <a:rPr lang="en-US" smtClean="0"/>
              <a:t>2024-07-01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77827-97DB-4904-A07B-80171C841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77827-97DB-4904-A07B-80171C8410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8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2024-07-01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9037" y="1606530"/>
            <a:ext cx="7288963" cy="7241595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59" r="-24559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23798"/>
            <a:ext cx="8115300" cy="278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6"/>
              </a:lnSpc>
            </a:pPr>
            <a:r>
              <a:rPr lang="en-US" sz="7186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</a:t>
            </a:r>
          </a:p>
          <a:p>
            <a:pPr>
              <a:lnSpc>
                <a:spcPts val="7186"/>
              </a:lnSpc>
            </a:pPr>
            <a:r>
              <a:rPr lang="en-US" sz="7186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</a:p>
          <a:p>
            <a:pPr>
              <a:lnSpc>
                <a:spcPts val="7186"/>
              </a:lnSpc>
            </a:pPr>
            <a:r>
              <a:rPr lang="en-US" sz="7186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8334" y="6401095"/>
            <a:ext cx="5913783" cy="2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Saroj Baral,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Srenka Bhandari,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Sabin Pandey,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Anish Poudel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8335" y="5981700"/>
            <a:ext cx="2956891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81800" y="9343531"/>
            <a:ext cx="3817807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DFD 1</a:t>
            </a: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D48FA593-E9A6-45A3-C28B-171AF7BA9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69209"/>
            <a:ext cx="14097000" cy="79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9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2 - ADMIN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81800" y="9343531"/>
            <a:ext cx="3817807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DFD 2 - ADMIN</a:t>
            </a:r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4BBCBB45-C4C1-977B-5E40-CB41FCC18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83977"/>
            <a:ext cx="13182600" cy="78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2 - USER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81800" y="9343531"/>
            <a:ext cx="3817807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DFD 2 - USER</a:t>
            </a:r>
          </a:p>
        </p:txBody>
      </p:sp>
      <p:pic>
        <p:nvPicPr>
          <p:cNvPr id="6" name="Picture 5" descr="A diagram of a document&#10;&#10;Description automatically generated">
            <a:extLst>
              <a:ext uri="{FF2B5EF4-FFF2-40B4-BE49-F238E27FC236}">
                <a16:creationId xmlns:a16="http://schemas.microsoft.com/office/drawing/2014/main" id="{E5E7D3A5-2972-530B-66E4-622511CDA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62100"/>
            <a:ext cx="14097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75" r="-815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1573684"/>
            <a:ext cx="5029200" cy="80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D44ED068-FF55-02C8-A4F0-7DF61CC46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18145"/>
            <a:ext cx="10391775" cy="620077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A6DAD24F-3B54-9586-A11E-F9332DF9CC22}"/>
              </a:ext>
            </a:extLst>
          </p:cNvPr>
          <p:cNvSpPr txBox="1"/>
          <p:nvPr/>
        </p:nvSpPr>
        <p:spPr>
          <a:xfrm>
            <a:off x="3352800" y="8713316"/>
            <a:ext cx="3817807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ER DIAGRAM</a:t>
            </a:r>
          </a:p>
        </p:txBody>
      </p:sp>
    </p:spTree>
    <p:extLst>
      <p:ext uri="{BB962C8B-B14F-4D97-AF65-F5344CB8AC3E}">
        <p14:creationId xmlns:p14="http://schemas.microsoft.com/office/powerpoint/2010/main" val="186068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662" r="-248662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19400" y="729391"/>
            <a:ext cx="9765691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METHODOLOY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89799" y="8884496"/>
            <a:ext cx="280975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SCRUM 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2398" y="2628900"/>
            <a:ext cx="331470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" y="3314700"/>
            <a:ext cx="7314124" cy="409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8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scrum methodology is a project management system that relies on incremental development. Each iteration consists of two- to four-week sprints, where the goal of each sprint is to build the most important features first and come out with a potentially deliverable product. More features are built into the product in subsequent sprints and are adjusted. Scrum is a lightweight framework that helps people, teams and organizations generate value through adaptive solutions for complex problems.</a:t>
            </a:r>
          </a:p>
        </p:txBody>
      </p:sp>
      <p:pic>
        <p:nvPicPr>
          <p:cNvPr id="8" name="Picture 7" descr="What is Scrum? | The Agile Journey: A Scrum overview">
            <a:extLst>
              <a:ext uri="{FF2B5EF4-FFF2-40B4-BE49-F238E27FC236}">
                <a16:creationId xmlns:a16="http://schemas.microsoft.com/office/drawing/2014/main" id="{796B17C8-BB11-624F-9959-40649C045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45" y="2628900"/>
            <a:ext cx="9765691" cy="625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75" r="-815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1573684"/>
            <a:ext cx="5029200" cy="80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00" y="2705100"/>
            <a:ext cx="10045081" cy="560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Specification Document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Prototype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Incremental Software Releases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Documentation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Documentation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and Test Reports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Package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r>
              <a:rPr lang="en-US" sz="3494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Materials</a:t>
            </a:r>
          </a:p>
          <a:p>
            <a:pPr marL="754477" lvl="1" indent="-377239">
              <a:lnSpc>
                <a:spcPts val="4892"/>
              </a:lnSpc>
              <a:buFont typeface="Arial"/>
              <a:buChar char="•"/>
            </a:pPr>
            <a:endParaRPr lang="en-US" sz="3494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34940" y="216348"/>
            <a:ext cx="3983649" cy="3515570"/>
          </a:xfrm>
          <a:custGeom>
            <a:avLst/>
            <a:gdLst/>
            <a:ahLst/>
            <a:cxnLst/>
            <a:rect l="l" t="t" r="r" b="b"/>
            <a:pathLst>
              <a:path w="3983649" h="3515570">
                <a:moveTo>
                  <a:pt x="0" y="0"/>
                </a:moveTo>
                <a:lnTo>
                  <a:pt x="3983648" y="0"/>
                </a:lnTo>
                <a:lnTo>
                  <a:pt x="3983648" y="3515570"/>
                </a:lnTo>
                <a:lnTo>
                  <a:pt x="0" y="351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73276" y="3466563"/>
            <a:ext cx="15741447" cy="230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8"/>
              </a:lnSpc>
              <a:spcBef>
                <a:spcPct val="0"/>
              </a:spcBef>
            </a:pPr>
            <a:r>
              <a:rPr lang="en-US" sz="13634" dirty="0">
                <a:solidFill>
                  <a:srgbClr val="000000"/>
                </a:solidFill>
                <a:latin typeface="Agrandir Wid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1365" y="1303628"/>
            <a:ext cx="6358901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01365" y="3543300"/>
            <a:ext cx="10502740" cy="45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6"/>
              </a:lnSpc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SPA Management System is:-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 application to manage appointments.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was this idea proposed?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of the SPA Management System.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application is it?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does this system mainly focus on?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exactly is this going to help the current management of SPAs?</a:t>
            </a:r>
          </a:p>
          <a:p>
            <a:pPr marL="457200" indent="-457200" algn="just">
              <a:lnSpc>
                <a:spcPts val="3986"/>
              </a:lnSpc>
              <a:buFont typeface="Arial" panose="020B0604020202020204" pitchFamily="34" charset="0"/>
              <a:buChar char="•"/>
            </a:pPr>
            <a:endParaRPr lang="en-US" sz="2657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1522703"/>
            <a:ext cx="2273981" cy="7241595"/>
          </a:xfrm>
          <a:custGeom>
            <a:avLst/>
            <a:gdLst/>
            <a:ahLst/>
            <a:cxnLst/>
            <a:rect l="l" t="t" r="r" b="b"/>
            <a:pathLst>
              <a:path w="2273981" h="7241595">
                <a:moveTo>
                  <a:pt x="0" y="0"/>
                </a:moveTo>
                <a:lnTo>
                  <a:pt x="2273981" y="0"/>
                </a:lnTo>
                <a:lnTo>
                  <a:pt x="2273981" y="7241594"/>
                </a:lnTo>
                <a:lnTo>
                  <a:pt x="0" y="724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085" r="-5608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595" y="3245028"/>
            <a:ext cx="860086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1181" y="5143500"/>
            <a:ext cx="6575054" cy="325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539" lvl="1" indent="-457200">
              <a:lnSpc>
                <a:spcPts val="4298"/>
              </a:lnSpc>
              <a:buFont typeface="Arial" panose="020B0604020202020204" pitchFamily="34" charset="0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Inconvenient for Customers due to Operational Challenges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Inconvenience due to manual recording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Convenience for Administration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Centralized Management</a:t>
            </a:r>
          </a:p>
          <a:p>
            <a:pPr>
              <a:lnSpc>
                <a:spcPts val="4298"/>
              </a:lnSpc>
            </a:pPr>
            <a:endParaRPr lang="en-US" sz="2865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3120284"/>
          </a:xfrm>
          <a:custGeom>
            <a:avLst/>
            <a:gdLst/>
            <a:ahLst/>
            <a:cxnLst/>
            <a:rect l="l" t="t" r="r" b="b"/>
            <a:pathLst>
              <a:path w="18288000" h="3120284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670" b="-95670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6595" y="4669011"/>
            <a:ext cx="214787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6"/>
              </a:lnSpc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 level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67600" y="4669011"/>
            <a:ext cx="219029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6"/>
              </a:lnSpc>
            </a:pPr>
            <a:r>
              <a:rPr lang="en-US" sz="32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level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5124" y="5143500"/>
            <a:ext cx="6575054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tech adaptation</a:t>
            </a:r>
          </a:p>
          <a:p>
            <a:pPr marL="618677" lvl="1" indent="-309338">
              <a:lnSpc>
                <a:spcPts val="4298"/>
              </a:lnSpc>
              <a:buFont typeface="Arial"/>
              <a:buChar char="•"/>
            </a:pPr>
            <a:r>
              <a:rPr lang="en-US" sz="2865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competing in the market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90700"/>
            <a:ext cx="6848808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226" y="2857500"/>
            <a:ext cx="7527756" cy="533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desktop application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seamless appointment scheduling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service management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robust transaction tracking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administrative control and security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resource allocation and efficiency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scalability and flexibility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through testing and quality assurance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comprehensive training and support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endParaRPr lang="en-US" sz="2799" dirty="0">
              <a:solidFill>
                <a:srgbClr val="125B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58" r="-72458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93647" y="9326073"/>
            <a:ext cx="2133005" cy="31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 Gantt Chart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9E4926-303F-3294-D4C8-3BC2BADA6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6" y="1322193"/>
            <a:ext cx="16928287" cy="77837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Panel Flowchart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80028" y="6981003"/>
            <a:ext cx="3817807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Login Flowchart </a:t>
            </a:r>
          </a:p>
        </p:txBody>
      </p:sp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9CB15203-37CD-E805-4697-D763BA766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562101"/>
            <a:ext cx="9872662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Panel Flowchart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81800" y="9343531"/>
            <a:ext cx="3817807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User Flowchart </a:t>
            </a:r>
          </a:p>
        </p:txBody>
      </p:sp>
      <p:pic>
        <p:nvPicPr>
          <p:cNvPr id="9" name="Picture 8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BCDF1C80-E085-F848-7CD7-E2032206C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33487"/>
            <a:ext cx="9991725" cy="81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Panel Flowchart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81800" y="9343531"/>
            <a:ext cx="3817807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Admin Flowchart </a:t>
            </a:r>
          </a:p>
        </p:txBody>
      </p:sp>
      <p:pic>
        <p:nvPicPr>
          <p:cNvPr id="6" name="Picture 5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4973BE08-ADDA-2F47-166D-2F3C137B3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83978"/>
            <a:ext cx="9972675" cy="80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0" y="0"/>
                </a:moveTo>
                <a:lnTo>
                  <a:pt x="2273981" y="0"/>
                </a:lnTo>
                <a:lnTo>
                  <a:pt x="2273981" y="8964806"/>
                </a:lnTo>
                <a:lnTo>
                  <a:pt x="0" y="896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75" r="-24567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95300"/>
            <a:ext cx="11642392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81800" y="9343531"/>
            <a:ext cx="3817807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25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DFD 0</a:t>
            </a:r>
          </a:p>
        </p:txBody>
      </p:sp>
      <p:pic>
        <p:nvPicPr>
          <p:cNvPr id="7" name="Picture 6" descr="A diagram of a circle with arrows&#10;&#10;Description automatically generated">
            <a:extLst>
              <a:ext uri="{FF2B5EF4-FFF2-40B4-BE49-F238E27FC236}">
                <a16:creationId xmlns:a16="http://schemas.microsoft.com/office/drawing/2014/main" id="{F9D3694D-D9AC-86AA-6B9B-E23E0D944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095500"/>
            <a:ext cx="1314926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29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331</Words>
  <Application>Microsoft Office PowerPoint</Application>
  <PresentationFormat>Custom</PresentationFormat>
  <Paragraphs>69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Times New Roman</vt:lpstr>
      <vt:lpstr>Agrandir Wide Bold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Gradient Monotone Minimalist Presentation Template</dc:title>
  <dc:creator>R.A.MON</dc:creator>
  <cp:lastModifiedBy>Saroj Baral</cp:lastModifiedBy>
  <cp:revision>16</cp:revision>
  <dcterms:created xsi:type="dcterms:W3CDTF">2006-08-16T00:00:00Z</dcterms:created>
  <dcterms:modified xsi:type="dcterms:W3CDTF">2024-07-01T01:54:03Z</dcterms:modified>
  <dc:identifier>DAFrJu5M6Y4</dc:identifier>
</cp:coreProperties>
</file>